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Petrona"/>
      <p:regular r:id="rId18"/>
    </p:embeddedFont>
    <p:embeddedFont>
      <p:font typeface="Petrona"/>
      <p:regular r:id="rId19"/>
    </p:embeddedFont>
    <p:embeddedFont>
      <p:font typeface="Petrona"/>
      <p:regular r:id="rId20"/>
    </p:embeddedFont>
    <p:embeddedFont>
      <p:font typeface="Petrona"/>
      <p:regular r:id="rId21"/>
    </p:embeddedFont>
    <p:embeddedFont>
      <p:font typeface="Inter"/>
      <p:regular r:id="rId22"/>
    </p:embeddedFont>
    <p:embeddedFont>
      <p:font typeface="Inter"/>
      <p:regular r:id="rId23"/>
    </p:embeddedFont>
    <p:embeddedFont>
      <p:font typeface="Inter"/>
      <p:regular r:id="rId24"/>
    </p:embeddedFont>
    <p:embeddedFont>
      <p:font typeface="Inter"/>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587454" y="1152168"/>
            <a:ext cx="13455372" cy="5925264"/>
          </a:xfrm>
          <a:prstGeom prst="roundRect">
            <a:avLst>
              <a:gd name="adj" fmla="val 3000"/>
            </a:avLst>
          </a:prstGeom>
          <a:solidFill>
            <a:srgbClr val="FFFFFF">
              <a:alpha val="95000"/>
            </a:srgbClr>
          </a:solidFill>
          <a:ln w="1524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8996958" y="1152168"/>
            <a:ext cx="5045750" cy="5925264"/>
          </a:xfrm>
          <a:prstGeom prst="rect">
            <a:avLst/>
          </a:prstGeom>
        </p:spPr>
      </p:pic>
      <p:sp>
        <p:nvSpPr>
          <p:cNvPr id="4" name="Text 1"/>
          <p:cNvSpPr/>
          <p:nvPr/>
        </p:nvSpPr>
        <p:spPr>
          <a:xfrm>
            <a:off x="1451491" y="1924526"/>
            <a:ext cx="6681430" cy="2429947"/>
          </a:xfrm>
          <a:prstGeom prst="rect">
            <a:avLst/>
          </a:prstGeom>
          <a:noFill/>
          <a:ln/>
        </p:spPr>
        <p:txBody>
          <a:bodyPr wrap="square" lIns="0" tIns="0" rIns="0" bIns="0" rtlCol="0" anchor="t"/>
          <a:lstStyle/>
          <a:p>
            <a:pPr algn="l"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Extracting Vitals from Smartphone Accelerometer</a:t>
            </a:r>
            <a:endParaRPr lang="en-US" sz="5100" dirty="0"/>
          </a:p>
        </p:txBody>
      </p:sp>
      <p:sp>
        <p:nvSpPr>
          <p:cNvPr id="5" name="Text 2"/>
          <p:cNvSpPr/>
          <p:nvPr/>
        </p:nvSpPr>
        <p:spPr>
          <a:xfrm>
            <a:off x="1451491" y="4724757"/>
            <a:ext cx="6681430" cy="158019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I set out to detect heart rate and respiration using only a smartphone accelerometer. I conducted controlled breathing and spontaneous breathing experiments (2s, 4s, 8s cycles).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1921788" y="243840"/>
            <a:ext cx="10786824" cy="7783711"/>
          </a:xfrm>
          <a:prstGeom prst="roundRect">
            <a:avLst>
              <a:gd name="adj" fmla="val 1831"/>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1921788" y="243840"/>
            <a:ext cx="10786824" cy="3711059"/>
          </a:xfrm>
          <a:prstGeom prst="rect">
            <a:avLst/>
          </a:prstGeom>
        </p:spPr>
      </p:pic>
      <p:pic>
        <p:nvPicPr>
          <p:cNvPr id="4" name="Image 1" descr="preencoded.png">    </p:cNvPr>
          <p:cNvPicPr>
            <a:picLocks noChangeAspect="1"/>
          </p:cNvPicPr>
          <p:nvPr/>
        </p:nvPicPr>
        <p:blipFill>
          <a:blip r:embed="rId2"/>
          <a:stretch>
            <a:fillRect/>
          </a:stretch>
        </p:blipFill>
        <p:spPr>
          <a:xfrm>
            <a:off x="3455432" y="491133"/>
            <a:ext cx="7719536" cy="3216473"/>
          </a:xfrm>
          <a:prstGeom prst="rect">
            <a:avLst/>
          </a:prstGeom>
        </p:spPr>
      </p:pic>
      <p:sp>
        <p:nvSpPr>
          <p:cNvPr id="5" name="Text 1"/>
          <p:cNvSpPr/>
          <p:nvPr/>
        </p:nvSpPr>
        <p:spPr>
          <a:xfrm>
            <a:off x="2614493" y="4499134"/>
            <a:ext cx="7292935" cy="649486"/>
          </a:xfrm>
          <a:prstGeom prst="rect">
            <a:avLst/>
          </a:prstGeom>
          <a:noFill/>
          <a:ln/>
        </p:spPr>
        <p:txBody>
          <a:bodyPr wrap="none" lIns="0" tIns="0" rIns="0" bIns="0" rtlCol="0" anchor="t"/>
          <a:lstStyle/>
          <a:p>
            <a:pPr algn="l" indent="0" marL="0">
              <a:lnSpc>
                <a:spcPts val="5100"/>
              </a:lnSpc>
              <a:buNone/>
            </a:pPr>
            <a:r>
              <a:rPr lang="en-US" sz="4050" b="1" dirty="0">
                <a:solidFill>
                  <a:srgbClr val="000000"/>
                </a:solidFill>
                <a:latin typeface="Petrona Bold" pitchFamily="34" charset="0"/>
                <a:ea typeface="Petrona Bold" pitchFamily="34" charset="-122"/>
                <a:cs typeface="Petrona Bold" pitchFamily="34" charset="-120"/>
              </a:rPr>
              <a:t>Validation: Method Agreement</a:t>
            </a:r>
            <a:endParaRPr lang="en-US" sz="4050" dirty="0"/>
          </a:p>
        </p:txBody>
      </p:sp>
      <p:sp>
        <p:nvSpPr>
          <p:cNvPr id="6" name="Text 2"/>
          <p:cNvSpPr/>
          <p:nvPr/>
        </p:nvSpPr>
        <p:spPr>
          <a:xfrm>
            <a:off x="2614493" y="5445443"/>
            <a:ext cx="9401413" cy="316587"/>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272525"/>
                </a:solidFill>
                <a:latin typeface="Inter" pitchFamily="34" charset="0"/>
                <a:ea typeface="Inter" pitchFamily="34" charset="-122"/>
                <a:cs typeface="Inter" pitchFamily="34" charset="-120"/>
              </a:rPr>
              <a:t>General Trend:</a:t>
            </a:r>
            <a:pPr algn="l" indent="0" marL="0">
              <a:lnSpc>
                <a:spcPts val="2450"/>
              </a:lnSpc>
              <a:buNone/>
            </a:pPr>
            <a:r>
              <a:rPr lang="en-US" sz="1550" dirty="0">
                <a:solidFill>
                  <a:srgbClr val="272525"/>
                </a:solidFill>
                <a:latin typeface="Inter" pitchFamily="34" charset="0"/>
                <a:ea typeface="Inter" pitchFamily="34" charset="-122"/>
                <a:cs typeface="Inter" pitchFamily="34" charset="-120"/>
              </a:rPr>
              <a:t> Both methods successfully distinguish between Resting and Active states.</a:t>
            </a:r>
            <a:endParaRPr lang="en-US" sz="1550" dirty="0"/>
          </a:p>
        </p:txBody>
      </p:sp>
      <p:sp>
        <p:nvSpPr>
          <p:cNvPr id="7" name="Text 3"/>
          <p:cNvSpPr/>
          <p:nvPr/>
        </p:nvSpPr>
        <p:spPr>
          <a:xfrm>
            <a:off x="2614493" y="5831205"/>
            <a:ext cx="9401413" cy="633174"/>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272525"/>
                </a:solidFill>
                <a:latin typeface="Inter" pitchFamily="34" charset="0"/>
                <a:ea typeface="Inter" pitchFamily="34" charset="-122"/>
                <a:cs typeface="Inter" pitchFamily="34" charset="-120"/>
              </a:rPr>
              <a:t>Heart Rate Bias:</a:t>
            </a:r>
            <a:pPr algn="l" indent="0" marL="0">
              <a:lnSpc>
                <a:spcPts val="2450"/>
              </a:lnSpc>
              <a:buNone/>
            </a:pPr>
            <a:r>
              <a:rPr lang="en-US" sz="1550" dirty="0">
                <a:solidFill>
                  <a:srgbClr val="272525"/>
                </a:solidFill>
                <a:latin typeface="Inter" pitchFamily="34" charset="0"/>
                <a:ea typeface="Inter" pitchFamily="34" charset="-122"/>
                <a:cs typeface="Inter" pitchFamily="34" charset="-120"/>
              </a:rPr>
              <a:t> Time Domain is slightly higher. Likely caused by residual false positives from noise artifacts increasing the count.</a:t>
            </a:r>
            <a:endParaRPr lang="en-US" sz="1550" dirty="0"/>
          </a:p>
        </p:txBody>
      </p:sp>
      <p:sp>
        <p:nvSpPr>
          <p:cNvPr id="8" name="Text 4"/>
          <p:cNvSpPr/>
          <p:nvPr/>
        </p:nvSpPr>
        <p:spPr>
          <a:xfrm>
            <a:off x="2614493" y="6533555"/>
            <a:ext cx="9401413" cy="949762"/>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272525"/>
                </a:solidFill>
                <a:latin typeface="Inter" pitchFamily="34" charset="0"/>
                <a:ea typeface="Inter" pitchFamily="34" charset="-122"/>
                <a:cs typeface="Inter" pitchFamily="34" charset="-120"/>
              </a:rPr>
              <a:t>Respiration Bias:</a:t>
            </a:r>
            <a:pPr algn="l" indent="0" marL="0">
              <a:lnSpc>
                <a:spcPts val="2450"/>
              </a:lnSpc>
              <a:buNone/>
            </a:pPr>
            <a:r>
              <a:rPr lang="en-US" sz="1550" dirty="0">
                <a:solidFill>
                  <a:srgbClr val="272525"/>
                </a:solidFill>
                <a:latin typeface="Inter" pitchFamily="34" charset="0"/>
                <a:ea typeface="Inter" pitchFamily="34" charset="-122"/>
                <a:cs typeface="Inter" pitchFamily="34" charset="-120"/>
              </a:rPr>
              <a:t> Time Domain is lower during fast breathing. Shallow breaths sometimes fall below the detection threshold (false negatives). Even with dynamic thresholds some human intervention seems to be still necessary to adjust their parameters to ensure accuracy.</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587454" y="971788"/>
            <a:ext cx="13455372" cy="6286024"/>
          </a:xfrm>
          <a:prstGeom prst="roundRect">
            <a:avLst>
              <a:gd name="adj" fmla="val 2828"/>
            </a:avLst>
          </a:prstGeom>
          <a:solidFill>
            <a:srgbClr val="FFFFFF">
              <a:alpha val="95000"/>
            </a:srgbClr>
          </a:solidFill>
          <a:ln w="1524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587454" y="971788"/>
            <a:ext cx="5045750" cy="6286024"/>
          </a:xfrm>
          <a:prstGeom prst="rect">
            <a:avLst/>
          </a:prstGeom>
        </p:spPr>
      </p:pic>
      <p:sp>
        <p:nvSpPr>
          <p:cNvPr id="4" name="Text 1"/>
          <p:cNvSpPr/>
          <p:nvPr/>
        </p:nvSpPr>
        <p:spPr>
          <a:xfrm>
            <a:off x="6497241" y="1650683"/>
            <a:ext cx="6681430" cy="1619964"/>
          </a:xfrm>
          <a:prstGeom prst="rect">
            <a:avLst/>
          </a:prstGeom>
          <a:noFill/>
          <a:ln/>
        </p:spPr>
        <p:txBody>
          <a:bodyPr wrap="square" lIns="0" tIns="0" rIns="0" bIns="0" rtlCol="0" anchor="t"/>
          <a:lstStyle/>
          <a:p>
            <a:pPr algn="l"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Conclusion: Key Takeaways</a:t>
            </a:r>
            <a:endParaRPr lang="en-US" sz="5100" dirty="0"/>
          </a:p>
        </p:txBody>
      </p:sp>
      <p:sp>
        <p:nvSpPr>
          <p:cNvPr id="5" name="Text 2"/>
          <p:cNvSpPr/>
          <p:nvPr/>
        </p:nvSpPr>
        <p:spPr>
          <a:xfrm>
            <a:off x="6497241" y="3640931"/>
            <a:ext cx="6681430" cy="790099"/>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Frequency Domain</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is excellent for average rates (Stable)</a:t>
            </a:r>
            <a:endParaRPr lang="en-US" sz="1900" dirty="0"/>
          </a:p>
        </p:txBody>
      </p:sp>
      <p:sp>
        <p:nvSpPr>
          <p:cNvPr id="6" name="Text 3"/>
          <p:cNvSpPr/>
          <p:nvPr/>
        </p:nvSpPr>
        <p:spPr>
          <a:xfrm>
            <a:off x="6497241" y="4517350"/>
            <a:ext cx="6681430" cy="790099"/>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Time Domain</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is viable </a:t>
            </a:r>
            <a:pPr algn="l" indent="0" marL="0">
              <a:lnSpc>
                <a:spcPts val="3100"/>
              </a:lnSpc>
              <a:buNone/>
            </a:pPr>
            <a:r>
              <a:rPr lang="en-US" sz="1900" i="1" dirty="0">
                <a:solidFill>
                  <a:srgbClr val="272525"/>
                </a:solidFill>
                <a:latin typeface="Inter" pitchFamily="34" charset="0"/>
                <a:ea typeface="Inter" pitchFamily="34" charset="-122"/>
                <a:cs typeface="Inter" pitchFamily="34" charset="-120"/>
              </a:rPr>
              <a:t>if</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adaptive thresholds are used.</a:t>
            </a:r>
            <a:endParaRPr lang="en-US" sz="1900" dirty="0"/>
          </a:p>
        </p:txBody>
      </p:sp>
      <p:sp>
        <p:nvSpPr>
          <p:cNvPr id="7" name="Text 4"/>
          <p:cNvSpPr/>
          <p:nvPr/>
        </p:nvSpPr>
        <p:spPr>
          <a:xfrm>
            <a:off x="6497241" y="5393769"/>
            <a:ext cx="6681430" cy="1185148"/>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Future Work</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Real-time implementation would require a sliding window to minimize lag vs. accuracy trade-offs.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3031331" y="243840"/>
            <a:ext cx="8567738" cy="7832884"/>
          </a:xfrm>
          <a:prstGeom prst="roundRect">
            <a:avLst>
              <a:gd name="adj" fmla="val 1445"/>
            </a:avLst>
          </a:prstGeom>
          <a:solidFill>
            <a:srgbClr val="FFFFFF">
              <a:alpha val="95000"/>
            </a:srgbClr>
          </a:solidFill>
          <a:ln w="7620">
            <a:solidFill>
              <a:srgbClr val="E6E6E6">
                <a:alpha val="75000"/>
              </a:srgbClr>
            </a:solidFill>
            <a:prstDash val="solid"/>
          </a:ln>
        </p:spPr>
      </p:sp>
      <p:sp>
        <p:nvSpPr>
          <p:cNvPr id="3" name="Text 1"/>
          <p:cNvSpPr/>
          <p:nvPr/>
        </p:nvSpPr>
        <p:spPr>
          <a:xfrm>
            <a:off x="3581519" y="676156"/>
            <a:ext cx="6933843" cy="515779"/>
          </a:xfrm>
          <a:prstGeom prst="rect">
            <a:avLst/>
          </a:prstGeom>
          <a:noFill/>
          <a:ln/>
        </p:spPr>
        <p:txBody>
          <a:bodyPr wrap="none" lIns="0" tIns="0" rIns="0" bIns="0" rtlCol="0" anchor="t"/>
          <a:lstStyle/>
          <a:p>
            <a:pPr algn="l" indent="0" marL="0">
              <a:lnSpc>
                <a:spcPts val="4050"/>
              </a:lnSpc>
              <a:buNone/>
            </a:pPr>
            <a:r>
              <a:rPr lang="en-US" sz="3200" b="1" dirty="0">
                <a:solidFill>
                  <a:srgbClr val="000000"/>
                </a:solidFill>
                <a:latin typeface="Petrona Bold" pitchFamily="34" charset="0"/>
                <a:ea typeface="Petrona Bold" pitchFamily="34" charset="-122"/>
                <a:cs typeface="Petrona Bold" pitchFamily="34" charset="-120"/>
              </a:rPr>
              <a:t>Data from an accelerometer is messy</a:t>
            </a:r>
            <a:endParaRPr lang="en-US" sz="3200" dirty="0"/>
          </a:p>
        </p:txBody>
      </p:sp>
      <p:sp>
        <p:nvSpPr>
          <p:cNvPr id="4" name="Shape 2"/>
          <p:cNvSpPr/>
          <p:nvPr/>
        </p:nvSpPr>
        <p:spPr>
          <a:xfrm>
            <a:off x="3581519" y="1506260"/>
            <a:ext cx="7467362" cy="2681168"/>
          </a:xfrm>
          <a:prstGeom prst="roundRect">
            <a:avLst>
              <a:gd name="adj" fmla="val 2463"/>
            </a:avLst>
          </a:prstGeom>
          <a:solidFill>
            <a:srgbClr val="FFFFFF">
              <a:alpha val="95000"/>
            </a:srgbClr>
          </a:solidFill>
          <a:ln w="22860">
            <a:solidFill>
              <a:srgbClr val="B2D4E5"/>
            </a:solidFill>
            <a:prstDash val="solid"/>
          </a:ln>
        </p:spPr>
      </p:sp>
      <p:sp>
        <p:nvSpPr>
          <p:cNvPr id="5" name="Shape 3"/>
          <p:cNvSpPr/>
          <p:nvPr/>
        </p:nvSpPr>
        <p:spPr>
          <a:xfrm>
            <a:off x="3604379" y="1529120"/>
            <a:ext cx="628769" cy="2635448"/>
          </a:xfrm>
          <a:prstGeom prst="roundRect">
            <a:avLst>
              <a:gd name="adj" fmla="val 6138"/>
            </a:avLst>
          </a:prstGeom>
          <a:solidFill>
            <a:srgbClr val="CCEEFF"/>
          </a:solidFill>
          <a:ln/>
        </p:spPr>
      </p:sp>
      <p:sp>
        <p:nvSpPr>
          <p:cNvPr id="6" name="Text 4"/>
          <p:cNvSpPr/>
          <p:nvPr/>
        </p:nvSpPr>
        <p:spPr>
          <a:xfrm>
            <a:off x="3797022" y="2699504"/>
            <a:ext cx="235744" cy="294680"/>
          </a:xfrm>
          <a:prstGeom prst="rect">
            <a:avLst/>
          </a:prstGeom>
          <a:noFill/>
          <a:ln/>
        </p:spPr>
        <p:txBody>
          <a:bodyPr wrap="none" lIns="0" tIns="0" rIns="0" bIns="0" rtlCol="0" anchor="t"/>
          <a:lstStyle/>
          <a:p>
            <a:pPr algn="l" indent="0" marL="0">
              <a:lnSpc>
                <a:spcPts val="1850"/>
              </a:lnSpc>
              <a:buNone/>
            </a:pPr>
            <a:r>
              <a:rPr lang="en-US" sz="1850" b="1" dirty="0">
                <a:solidFill>
                  <a:srgbClr val="272525"/>
                </a:solidFill>
                <a:latin typeface="Petrona Bold" pitchFamily="34" charset="0"/>
                <a:ea typeface="Petrona Bold" pitchFamily="34" charset="-122"/>
                <a:cs typeface="Petrona Bold" pitchFamily="34" charset="-120"/>
              </a:rPr>
              <a:t>1</a:t>
            </a:r>
            <a:endParaRPr lang="en-US" sz="1850" dirty="0"/>
          </a:p>
        </p:txBody>
      </p:sp>
      <p:sp>
        <p:nvSpPr>
          <p:cNvPr id="7" name="Text 5"/>
          <p:cNvSpPr/>
          <p:nvPr/>
        </p:nvSpPr>
        <p:spPr>
          <a:xfrm>
            <a:off x="4390311" y="1686282"/>
            <a:ext cx="2063234" cy="257889"/>
          </a:xfrm>
          <a:prstGeom prst="rect">
            <a:avLst/>
          </a:prstGeom>
          <a:noFill/>
          <a:ln/>
        </p:spPr>
        <p:txBody>
          <a:bodyPr wrap="none" lIns="0" tIns="0" rIns="0" bIns="0" rtlCol="0" anchor="t"/>
          <a:lstStyle/>
          <a:p>
            <a:pPr algn="l" indent="0" marL="0">
              <a:lnSpc>
                <a:spcPts val="2000"/>
              </a:lnSpc>
              <a:buNone/>
            </a:pPr>
            <a:r>
              <a:rPr lang="en-US" sz="1600" b="1" dirty="0">
                <a:solidFill>
                  <a:srgbClr val="272525"/>
                </a:solidFill>
                <a:latin typeface="Petrona Bold" pitchFamily="34" charset="0"/>
                <a:ea typeface="Petrona Bold" pitchFamily="34" charset="-122"/>
                <a:cs typeface="Petrona Bold" pitchFamily="34" charset="-120"/>
              </a:rPr>
              <a:t>Raw Z-axis Data</a:t>
            </a:r>
            <a:endParaRPr lang="en-US" sz="1600" dirty="0"/>
          </a:p>
        </p:txBody>
      </p:sp>
      <p:sp>
        <p:nvSpPr>
          <p:cNvPr id="8" name="Text 6"/>
          <p:cNvSpPr/>
          <p:nvPr/>
        </p:nvSpPr>
        <p:spPr>
          <a:xfrm>
            <a:off x="4390311" y="2038469"/>
            <a:ext cx="6478548" cy="251460"/>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The raw signal is dominated by gravity, sitting at 9.8.</a:t>
            </a:r>
            <a:endParaRPr lang="en-US" sz="1200" dirty="0"/>
          </a:p>
        </p:txBody>
      </p:sp>
      <p:pic>
        <p:nvPicPr>
          <p:cNvPr id="9" name="Image 0" descr="preencoded.png">    </p:cNvPr>
          <p:cNvPicPr>
            <a:picLocks noChangeAspect="1"/>
          </p:cNvPicPr>
          <p:nvPr/>
        </p:nvPicPr>
        <p:blipFill>
          <a:blip r:embed="rId1"/>
          <a:stretch>
            <a:fillRect/>
          </a:stretch>
        </p:blipFill>
        <p:spPr>
          <a:xfrm>
            <a:off x="4390311" y="2466737"/>
            <a:ext cx="6478548" cy="1540669"/>
          </a:xfrm>
          <a:prstGeom prst="rect">
            <a:avLst/>
          </a:prstGeom>
        </p:spPr>
      </p:pic>
      <p:sp>
        <p:nvSpPr>
          <p:cNvPr id="10" name="Shape 7"/>
          <p:cNvSpPr/>
          <p:nvPr/>
        </p:nvSpPr>
        <p:spPr>
          <a:xfrm>
            <a:off x="3581519" y="4344591"/>
            <a:ext cx="7467362" cy="3299817"/>
          </a:xfrm>
          <a:prstGeom prst="roundRect">
            <a:avLst>
              <a:gd name="adj" fmla="val 2001"/>
            </a:avLst>
          </a:prstGeom>
          <a:solidFill>
            <a:srgbClr val="FFFFFF">
              <a:alpha val="95000"/>
            </a:srgbClr>
          </a:solidFill>
          <a:ln w="22860">
            <a:solidFill>
              <a:srgbClr val="B2D4E5"/>
            </a:solidFill>
            <a:prstDash val="solid"/>
          </a:ln>
        </p:spPr>
      </p:sp>
      <p:sp>
        <p:nvSpPr>
          <p:cNvPr id="11" name="Shape 8"/>
          <p:cNvSpPr/>
          <p:nvPr/>
        </p:nvSpPr>
        <p:spPr>
          <a:xfrm>
            <a:off x="3604379" y="4367451"/>
            <a:ext cx="628769" cy="3254097"/>
          </a:xfrm>
          <a:prstGeom prst="roundRect">
            <a:avLst>
              <a:gd name="adj" fmla="val 6138"/>
            </a:avLst>
          </a:prstGeom>
          <a:solidFill>
            <a:srgbClr val="CCEEFF"/>
          </a:solidFill>
          <a:ln/>
        </p:spPr>
      </p:sp>
      <p:sp>
        <p:nvSpPr>
          <p:cNvPr id="12" name="Text 9"/>
          <p:cNvSpPr/>
          <p:nvPr/>
        </p:nvSpPr>
        <p:spPr>
          <a:xfrm>
            <a:off x="3797022" y="5847159"/>
            <a:ext cx="235744" cy="294680"/>
          </a:xfrm>
          <a:prstGeom prst="rect">
            <a:avLst/>
          </a:prstGeom>
          <a:noFill/>
          <a:ln/>
        </p:spPr>
        <p:txBody>
          <a:bodyPr wrap="none" lIns="0" tIns="0" rIns="0" bIns="0" rtlCol="0" anchor="t"/>
          <a:lstStyle/>
          <a:p>
            <a:pPr algn="l" indent="0" marL="0">
              <a:lnSpc>
                <a:spcPts val="1850"/>
              </a:lnSpc>
              <a:buNone/>
            </a:pPr>
            <a:r>
              <a:rPr lang="en-US" sz="1850" b="1" dirty="0">
                <a:solidFill>
                  <a:srgbClr val="272525"/>
                </a:solidFill>
                <a:latin typeface="Petrona Bold" pitchFamily="34" charset="0"/>
                <a:ea typeface="Petrona Bold" pitchFamily="34" charset="-122"/>
                <a:cs typeface="Petrona Bold" pitchFamily="34" charset="-120"/>
              </a:rPr>
              <a:t>2</a:t>
            </a:r>
            <a:endParaRPr lang="en-US" sz="1850" dirty="0"/>
          </a:p>
        </p:txBody>
      </p:sp>
      <p:sp>
        <p:nvSpPr>
          <p:cNvPr id="13" name="Text 10"/>
          <p:cNvSpPr/>
          <p:nvPr/>
        </p:nvSpPr>
        <p:spPr>
          <a:xfrm>
            <a:off x="4390311" y="4524613"/>
            <a:ext cx="2063234" cy="257889"/>
          </a:xfrm>
          <a:prstGeom prst="rect">
            <a:avLst/>
          </a:prstGeom>
          <a:noFill/>
          <a:ln/>
        </p:spPr>
        <p:txBody>
          <a:bodyPr wrap="none" lIns="0" tIns="0" rIns="0" bIns="0" rtlCol="0" anchor="t"/>
          <a:lstStyle/>
          <a:p>
            <a:pPr algn="l" indent="0" marL="0">
              <a:lnSpc>
                <a:spcPts val="2000"/>
              </a:lnSpc>
              <a:buNone/>
            </a:pPr>
            <a:r>
              <a:rPr lang="en-US" sz="1600" b="1" dirty="0">
                <a:solidFill>
                  <a:srgbClr val="272525"/>
                </a:solidFill>
                <a:latin typeface="Petrona Bold" pitchFamily="34" charset="0"/>
                <a:ea typeface="Petrona Bold" pitchFamily="34" charset="-122"/>
                <a:cs typeface="Petrona Bold" pitchFamily="34" charset="-120"/>
              </a:rPr>
              <a:t>Processed Signal</a:t>
            </a:r>
            <a:endParaRPr lang="en-US" sz="1600" dirty="0"/>
          </a:p>
        </p:txBody>
      </p:sp>
      <p:sp>
        <p:nvSpPr>
          <p:cNvPr id="14" name="Text 11"/>
          <p:cNvSpPr/>
          <p:nvPr/>
        </p:nvSpPr>
        <p:spPr>
          <a:xfrm>
            <a:off x="4390311" y="4876800"/>
            <a:ext cx="6478548" cy="251460"/>
          </a:xfrm>
          <a:prstGeom prst="rect">
            <a:avLst/>
          </a:prstGeom>
          <a:noFill/>
          <a:ln/>
        </p:spPr>
        <p:txBody>
          <a:bodyPr wrap="none" lIns="0" tIns="0" rIns="0" bIns="0" rtlCol="0" anchor="t"/>
          <a:lstStyle/>
          <a:p>
            <a:pPr algn="l" marL="342900" indent="-342900">
              <a:lnSpc>
                <a:spcPts val="1950"/>
              </a:lnSpc>
              <a:buSzPct val="100000"/>
              <a:buFont typeface="+mj-lt"/>
              <a:buAutoNum type="arabicPeriod" startAt="1"/>
            </a:pPr>
            <a:r>
              <a:rPr lang="en-US" sz="1200" dirty="0">
                <a:solidFill>
                  <a:srgbClr val="272525"/>
                </a:solidFill>
                <a:latin typeface="Inter" pitchFamily="34" charset="0"/>
                <a:ea typeface="Inter" pitchFamily="34" charset="-122"/>
                <a:cs typeface="Inter" pitchFamily="34" charset="-120"/>
              </a:rPr>
              <a:t>Detrend (Remove Gravity). </a:t>
            </a:r>
            <a:endParaRPr lang="en-US" sz="1200" dirty="0"/>
          </a:p>
        </p:txBody>
      </p:sp>
      <p:sp>
        <p:nvSpPr>
          <p:cNvPr id="15" name="Text 12"/>
          <p:cNvSpPr/>
          <p:nvPr/>
        </p:nvSpPr>
        <p:spPr>
          <a:xfrm>
            <a:off x="4390311" y="5183267"/>
            <a:ext cx="6478548" cy="251460"/>
          </a:xfrm>
          <a:prstGeom prst="rect">
            <a:avLst/>
          </a:prstGeom>
          <a:noFill/>
          <a:ln/>
        </p:spPr>
        <p:txBody>
          <a:bodyPr wrap="none" lIns="0" tIns="0" rIns="0" bIns="0" rtlCol="0" anchor="t"/>
          <a:lstStyle/>
          <a:p>
            <a:pPr algn="l" marL="342900" indent="-342900">
              <a:lnSpc>
                <a:spcPts val="1950"/>
              </a:lnSpc>
              <a:buSzPct val="100000"/>
              <a:buFont typeface="+mj-lt"/>
              <a:buAutoNum type="arabicPeriod" startAt="2"/>
            </a:pPr>
            <a:r>
              <a:rPr lang="en-US" sz="1200" dirty="0">
                <a:solidFill>
                  <a:srgbClr val="272525"/>
                </a:solidFill>
                <a:latin typeface="Inter" pitchFamily="34" charset="0"/>
                <a:ea typeface="Inter" pitchFamily="34" charset="-122"/>
                <a:cs typeface="Inter" pitchFamily="34" charset="-120"/>
              </a:rPr>
              <a:t>PCA (Combine Axes into Max Variance direction). </a:t>
            </a:r>
            <a:endParaRPr lang="en-US" sz="1200" dirty="0"/>
          </a:p>
        </p:txBody>
      </p:sp>
      <p:sp>
        <p:nvSpPr>
          <p:cNvPr id="16" name="Text 13"/>
          <p:cNvSpPr/>
          <p:nvPr/>
        </p:nvSpPr>
        <p:spPr>
          <a:xfrm>
            <a:off x="4390311" y="5489734"/>
            <a:ext cx="6478548" cy="251460"/>
          </a:xfrm>
          <a:prstGeom prst="rect">
            <a:avLst/>
          </a:prstGeom>
          <a:noFill/>
          <a:ln/>
        </p:spPr>
        <p:txBody>
          <a:bodyPr wrap="none" lIns="0" tIns="0" rIns="0" bIns="0" rtlCol="0" anchor="t"/>
          <a:lstStyle/>
          <a:p>
            <a:pPr algn="l" marL="342900" indent="-342900">
              <a:lnSpc>
                <a:spcPts val="1950"/>
              </a:lnSpc>
              <a:buSzPct val="100000"/>
              <a:buFont typeface="+mj-lt"/>
              <a:buAutoNum type="arabicPeriod" startAt="3"/>
            </a:pPr>
            <a:r>
              <a:rPr lang="en-US" sz="1200" dirty="0">
                <a:solidFill>
                  <a:srgbClr val="272525"/>
                </a:solidFill>
                <a:latin typeface="Inter" pitchFamily="34" charset="0"/>
                <a:ea typeface="Inter" pitchFamily="34" charset="-122"/>
                <a:cs typeface="Inter" pitchFamily="34" charset="-120"/>
              </a:rPr>
              <a:t>Bandpass Filter (Isolate Frequencies).</a:t>
            </a:r>
            <a:endParaRPr lang="en-US" sz="1200" dirty="0"/>
          </a:p>
        </p:txBody>
      </p:sp>
      <p:pic>
        <p:nvPicPr>
          <p:cNvPr id="17" name="Image 1" descr="preencoded.png">    </p:cNvPr>
          <p:cNvPicPr>
            <a:picLocks noChangeAspect="1"/>
          </p:cNvPicPr>
          <p:nvPr/>
        </p:nvPicPr>
        <p:blipFill>
          <a:blip r:embed="rId2"/>
          <a:stretch>
            <a:fillRect/>
          </a:stretch>
        </p:blipFill>
        <p:spPr>
          <a:xfrm>
            <a:off x="4390311" y="5918002"/>
            <a:ext cx="6478548" cy="15463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587454" y="383143"/>
            <a:ext cx="13455372" cy="7463314"/>
          </a:xfrm>
          <a:prstGeom prst="roundRect">
            <a:avLst>
              <a:gd name="adj" fmla="val 2382"/>
            </a:avLst>
          </a:prstGeom>
          <a:solidFill>
            <a:srgbClr val="FFFFFF">
              <a:alpha val="95000"/>
            </a:srgbClr>
          </a:solidFill>
          <a:ln w="1524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4228981" y="691753"/>
            <a:ext cx="6172200" cy="2468880"/>
          </a:xfrm>
          <a:prstGeom prst="rect">
            <a:avLst/>
          </a:prstGeom>
        </p:spPr>
      </p:pic>
      <p:sp>
        <p:nvSpPr>
          <p:cNvPr id="4" name="Text 1"/>
          <p:cNvSpPr/>
          <p:nvPr/>
        </p:nvSpPr>
        <p:spPr>
          <a:xfrm>
            <a:off x="1451491" y="4148138"/>
            <a:ext cx="11306651" cy="809982"/>
          </a:xfrm>
          <a:prstGeom prst="rect">
            <a:avLst/>
          </a:prstGeom>
          <a:noFill/>
          <a:ln/>
        </p:spPr>
        <p:txBody>
          <a:bodyPr wrap="none" lIns="0" tIns="0" rIns="0" bIns="0" rtlCol="0" anchor="t"/>
          <a:lstStyle/>
          <a:p>
            <a:pPr algn="l"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The Standard Pipeline (Time Domain)</a:t>
            </a:r>
            <a:endParaRPr lang="en-US" sz="5100" dirty="0"/>
          </a:p>
        </p:txBody>
      </p:sp>
      <p:sp>
        <p:nvSpPr>
          <p:cNvPr id="5" name="Text 2"/>
          <p:cNvSpPr/>
          <p:nvPr/>
        </p:nvSpPr>
        <p:spPr>
          <a:xfrm>
            <a:off x="1451491" y="5328404"/>
            <a:ext cx="1172729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The Goal:</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Identify local maxima (peaks) as heartbeats.</a:t>
            </a:r>
            <a:endParaRPr lang="en-US" sz="1900" dirty="0"/>
          </a:p>
        </p:txBody>
      </p:sp>
      <p:sp>
        <p:nvSpPr>
          <p:cNvPr id="6" name="Text 3"/>
          <p:cNvSpPr/>
          <p:nvPr/>
        </p:nvSpPr>
        <p:spPr>
          <a:xfrm>
            <a:off x="1451491" y="5809774"/>
            <a:ext cx="1172729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The Math:</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Calculate the time difference between peaks to derive instantaneous Heart Rate.</a:t>
            </a:r>
            <a:endParaRPr lang="en-US" sz="1900" dirty="0"/>
          </a:p>
        </p:txBody>
      </p:sp>
      <p:sp>
        <p:nvSpPr>
          <p:cNvPr id="7" name="Text 4"/>
          <p:cNvSpPr/>
          <p:nvPr/>
        </p:nvSpPr>
        <p:spPr>
          <a:xfrm>
            <a:off x="1451491" y="6291143"/>
            <a:ext cx="1172729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The Assumption:</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"If we filter the signal well, every peak is a heartbeat."</a:t>
            </a:r>
            <a:endParaRPr lang="en-US" sz="1900" dirty="0"/>
          </a:p>
        </p:txBody>
      </p:sp>
      <p:sp>
        <p:nvSpPr>
          <p:cNvPr id="8" name="Text 5"/>
          <p:cNvSpPr/>
          <p:nvPr/>
        </p:nvSpPr>
        <p:spPr>
          <a:xfrm>
            <a:off x="1451491" y="6772513"/>
            <a:ext cx="1172729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The Reality:</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"Unfortunately, real-world data isn't this clean..."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587454" y="623768"/>
            <a:ext cx="13455372" cy="6981944"/>
          </a:xfrm>
          <a:prstGeom prst="roundRect">
            <a:avLst>
              <a:gd name="adj" fmla="val 2546"/>
            </a:avLst>
          </a:prstGeom>
          <a:solidFill>
            <a:srgbClr val="FFFFFF">
              <a:alpha val="95000"/>
            </a:srgbClr>
          </a:solidFill>
          <a:ln w="1524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587454" y="623768"/>
            <a:ext cx="13455372" cy="3086100"/>
          </a:xfrm>
          <a:prstGeom prst="rect">
            <a:avLst/>
          </a:prstGeom>
        </p:spPr>
      </p:pic>
      <p:pic>
        <p:nvPicPr>
          <p:cNvPr id="4" name="Image 1" descr="preencoded.png">    </p:cNvPr>
          <p:cNvPicPr>
            <a:picLocks noChangeAspect="1"/>
          </p:cNvPicPr>
          <p:nvPr/>
        </p:nvPicPr>
        <p:blipFill>
          <a:blip r:embed="rId2"/>
          <a:stretch>
            <a:fillRect/>
          </a:stretch>
        </p:blipFill>
        <p:spPr>
          <a:xfrm>
            <a:off x="4305419" y="932378"/>
            <a:ext cx="6019324" cy="2468880"/>
          </a:xfrm>
          <a:prstGeom prst="rect">
            <a:avLst/>
          </a:prstGeom>
        </p:spPr>
      </p:pic>
      <p:sp>
        <p:nvSpPr>
          <p:cNvPr id="5" name="Text 1"/>
          <p:cNvSpPr/>
          <p:nvPr/>
        </p:nvSpPr>
        <p:spPr>
          <a:xfrm>
            <a:off x="1451491" y="4388763"/>
            <a:ext cx="10878383" cy="809982"/>
          </a:xfrm>
          <a:prstGeom prst="rect">
            <a:avLst/>
          </a:prstGeom>
          <a:noFill/>
          <a:ln/>
        </p:spPr>
        <p:txBody>
          <a:bodyPr wrap="none" lIns="0" tIns="0" rIns="0" bIns="0" rtlCol="0" anchor="t"/>
          <a:lstStyle/>
          <a:p>
            <a:pPr algn="l"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The Limitations of Static Thresholds</a:t>
            </a:r>
            <a:endParaRPr lang="en-US" sz="5100" dirty="0"/>
          </a:p>
        </p:txBody>
      </p:sp>
      <p:sp>
        <p:nvSpPr>
          <p:cNvPr id="6" name="Text 2"/>
          <p:cNvSpPr/>
          <p:nvPr/>
        </p:nvSpPr>
        <p:spPr>
          <a:xfrm>
            <a:off x="1451491" y="5569029"/>
            <a:ext cx="1172729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Method:</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Standard peak detection with fixed amplitude.</a:t>
            </a:r>
            <a:endParaRPr lang="en-US" sz="1900" dirty="0"/>
          </a:p>
        </p:txBody>
      </p:sp>
      <p:sp>
        <p:nvSpPr>
          <p:cNvPr id="7" name="Text 3"/>
          <p:cNvSpPr/>
          <p:nvPr/>
        </p:nvSpPr>
        <p:spPr>
          <a:xfrm>
            <a:off x="1451491" y="6050399"/>
            <a:ext cx="1172729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Failure:</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Motion artifacts are miscounted as heartbeats.</a:t>
            </a:r>
            <a:endParaRPr lang="en-US" sz="1900" dirty="0"/>
          </a:p>
        </p:txBody>
      </p:sp>
      <p:sp>
        <p:nvSpPr>
          <p:cNvPr id="8" name="Text 4"/>
          <p:cNvSpPr/>
          <p:nvPr/>
        </p:nvSpPr>
        <p:spPr>
          <a:xfrm>
            <a:off x="1451491" y="6531769"/>
            <a:ext cx="1172729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Result:</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Massive over-estimation of Heart Rate.</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587454" y="469463"/>
            <a:ext cx="13455372" cy="7290673"/>
          </a:xfrm>
          <a:prstGeom prst="roundRect">
            <a:avLst>
              <a:gd name="adj" fmla="val 2438"/>
            </a:avLst>
          </a:prstGeom>
          <a:solidFill>
            <a:srgbClr val="FFFFFF">
              <a:alpha val="95000"/>
            </a:srgbClr>
          </a:solidFill>
          <a:ln w="1524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587454" y="469463"/>
            <a:ext cx="13455372" cy="3086100"/>
          </a:xfrm>
          <a:prstGeom prst="rect">
            <a:avLst/>
          </a:prstGeom>
        </p:spPr>
      </p:pic>
      <p:pic>
        <p:nvPicPr>
          <p:cNvPr id="4" name="Image 1" descr="preencoded.png">    </p:cNvPr>
          <p:cNvPicPr>
            <a:picLocks noChangeAspect="1"/>
          </p:cNvPicPr>
          <p:nvPr/>
        </p:nvPicPr>
        <p:blipFill>
          <a:blip r:embed="rId2"/>
          <a:stretch>
            <a:fillRect/>
          </a:stretch>
        </p:blipFill>
        <p:spPr>
          <a:xfrm>
            <a:off x="4352449" y="778073"/>
            <a:ext cx="5925264" cy="2468880"/>
          </a:xfrm>
          <a:prstGeom prst="rect">
            <a:avLst/>
          </a:prstGeom>
        </p:spPr>
      </p:pic>
      <p:sp>
        <p:nvSpPr>
          <p:cNvPr id="5" name="Text 1"/>
          <p:cNvSpPr/>
          <p:nvPr/>
        </p:nvSpPr>
        <p:spPr>
          <a:xfrm>
            <a:off x="1451491" y="4234458"/>
            <a:ext cx="9321046" cy="809982"/>
          </a:xfrm>
          <a:prstGeom prst="rect">
            <a:avLst/>
          </a:prstGeom>
          <a:noFill/>
          <a:ln/>
        </p:spPr>
        <p:txBody>
          <a:bodyPr wrap="none" lIns="0" tIns="0" rIns="0" bIns="0" rtlCol="0" anchor="t"/>
          <a:lstStyle/>
          <a:p>
            <a:pPr algn="l"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The Fix: Dynamic Thresholding</a:t>
            </a:r>
            <a:endParaRPr lang="en-US" sz="5100" dirty="0"/>
          </a:p>
        </p:txBody>
      </p:sp>
      <p:sp>
        <p:nvSpPr>
          <p:cNvPr id="6" name="Text 2"/>
          <p:cNvSpPr/>
          <p:nvPr/>
        </p:nvSpPr>
        <p:spPr>
          <a:xfrm>
            <a:off x="1451491" y="5414724"/>
            <a:ext cx="11727299" cy="790099"/>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Median-Based Rejection: </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I switched to </a:t>
            </a:r>
            <a:pPr algn="l" indent="0" marL="0">
              <a:lnSpc>
                <a:spcPts val="3100"/>
              </a:lnSpc>
              <a:buNone/>
            </a:pPr>
            <a:r>
              <a:rPr lang="en-US" sz="1900" b="1" dirty="0">
                <a:solidFill>
                  <a:srgbClr val="272525"/>
                </a:solidFill>
                <a:latin typeface="Inter" pitchFamily="34" charset="0"/>
                <a:ea typeface="Inter" pitchFamily="34" charset="-122"/>
                <a:cs typeface="Inter" pitchFamily="34" charset="-120"/>
              </a:rPr>
              <a:t>Median</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filtering to calculate the "typical" heartbeat height, ignoring massive motion spikes.</a:t>
            </a:r>
            <a:endParaRPr lang="en-US" sz="1900" dirty="0"/>
          </a:p>
        </p:txBody>
      </p:sp>
      <p:sp>
        <p:nvSpPr>
          <p:cNvPr id="7" name="Text 3"/>
          <p:cNvSpPr/>
          <p:nvPr/>
        </p:nvSpPr>
        <p:spPr>
          <a:xfrm>
            <a:off x="1451491" y="6291143"/>
            <a:ext cx="11727299" cy="790099"/>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Physiological Constraints</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I implemented a </a:t>
            </a:r>
            <a:pPr algn="l" indent="0" marL="0">
              <a:lnSpc>
                <a:spcPts val="3100"/>
              </a:lnSpc>
              <a:buNone/>
            </a:pPr>
            <a:r>
              <a:rPr lang="en-US" sz="1900" b="1" dirty="0">
                <a:solidFill>
                  <a:srgbClr val="272525"/>
                </a:solidFill>
                <a:latin typeface="Inter" pitchFamily="34" charset="0"/>
                <a:ea typeface="Inter" pitchFamily="34" charset="-122"/>
                <a:cs typeface="Inter" pitchFamily="34" charset="-120"/>
              </a:rPr>
              <a:t>Minimum Peak Distance.</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The algorithm now "knows" that a heart cannot physically beat twice in 0.2 seconds, preventing double-counting.</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587454" y="716280"/>
            <a:ext cx="13455372" cy="6796921"/>
          </a:xfrm>
          <a:prstGeom prst="roundRect">
            <a:avLst>
              <a:gd name="adj" fmla="val 2615"/>
            </a:avLst>
          </a:prstGeom>
          <a:solidFill>
            <a:srgbClr val="FFFFFF">
              <a:alpha val="95000"/>
            </a:srgbClr>
          </a:solidFill>
          <a:ln w="1524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587454" y="716280"/>
            <a:ext cx="13455372" cy="4629150"/>
          </a:xfrm>
          <a:prstGeom prst="rect">
            <a:avLst/>
          </a:prstGeom>
        </p:spPr>
      </p:pic>
      <p:pic>
        <p:nvPicPr>
          <p:cNvPr id="4" name="Image 1" descr="preencoded.png">    </p:cNvPr>
          <p:cNvPicPr>
            <a:picLocks noChangeAspect="1"/>
          </p:cNvPicPr>
          <p:nvPr/>
        </p:nvPicPr>
        <p:blipFill>
          <a:blip r:embed="rId2"/>
          <a:stretch>
            <a:fillRect/>
          </a:stretch>
        </p:blipFill>
        <p:spPr>
          <a:xfrm>
            <a:off x="2743081" y="1030605"/>
            <a:ext cx="9144000" cy="4000500"/>
          </a:xfrm>
          <a:prstGeom prst="rect">
            <a:avLst/>
          </a:prstGeom>
        </p:spPr>
      </p:pic>
      <p:sp>
        <p:nvSpPr>
          <p:cNvPr id="5" name="Text 1"/>
          <p:cNvSpPr/>
          <p:nvPr/>
        </p:nvSpPr>
        <p:spPr>
          <a:xfrm>
            <a:off x="3970734" y="6024324"/>
            <a:ext cx="6688693" cy="809982"/>
          </a:xfrm>
          <a:prstGeom prst="rect">
            <a:avLst/>
          </a:prstGeom>
          <a:noFill/>
          <a:ln/>
        </p:spPr>
        <p:txBody>
          <a:bodyPr wrap="none" lIns="0" tIns="0" rIns="0" bIns="0" rtlCol="0" anchor="t"/>
          <a:lstStyle/>
          <a:p>
            <a:pPr algn="ct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Final Vitals Extraction</a:t>
            </a:r>
            <a:endParaRPr lang="en-US" sz="5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587454" y="305157"/>
            <a:ext cx="13455372" cy="7619286"/>
          </a:xfrm>
          <a:prstGeom prst="roundRect">
            <a:avLst>
              <a:gd name="adj" fmla="val 2333"/>
            </a:avLst>
          </a:prstGeom>
          <a:solidFill>
            <a:srgbClr val="FFFFFF">
              <a:alpha val="95000"/>
            </a:srgbClr>
          </a:solidFill>
          <a:ln w="1524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587454" y="305157"/>
            <a:ext cx="13455372" cy="3086100"/>
          </a:xfrm>
          <a:prstGeom prst="rect">
            <a:avLst/>
          </a:prstGeom>
        </p:spPr>
      </p:pic>
      <p:pic>
        <p:nvPicPr>
          <p:cNvPr id="4" name="Image 1" descr="preencoded.png">    </p:cNvPr>
          <p:cNvPicPr>
            <a:picLocks noChangeAspect="1"/>
          </p:cNvPicPr>
          <p:nvPr/>
        </p:nvPicPr>
        <p:blipFill>
          <a:blip r:embed="rId2"/>
          <a:stretch>
            <a:fillRect/>
          </a:stretch>
        </p:blipFill>
        <p:spPr>
          <a:xfrm>
            <a:off x="3038713" y="613767"/>
            <a:ext cx="8552855" cy="2468880"/>
          </a:xfrm>
          <a:prstGeom prst="rect">
            <a:avLst/>
          </a:prstGeom>
        </p:spPr>
      </p:pic>
      <p:sp>
        <p:nvSpPr>
          <p:cNvPr id="5" name="Text 1"/>
          <p:cNvSpPr/>
          <p:nvPr/>
        </p:nvSpPr>
        <p:spPr>
          <a:xfrm>
            <a:off x="1451491" y="4070152"/>
            <a:ext cx="11727299" cy="1619964"/>
          </a:xfrm>
          <a:prstGeom prst="rect">
            <a:avLst/>
          </a:prstGeom>
          <a:noFill/>
          <a:ln/>
        </p:spPr>
        <p:txBody>
          <a:bodyPr wrap="square" lIns="0" tIns="0" rIns="0" bIns="0" rtlCol="0" anchor="t"/>
          <a:lstStyle/>
          <a:p>
            <a:pPr algn="l"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The Robust Solution: Welch's Periodogram</a:t>
            </a:r>
            <a:endParaRPr lang="en-US" sz="5100" dirty="0"/>
          </a:p>
        </p:txBody>
      </p:sp>
      <p:sp>
        <p:nvSpPr>
          <p:cNvPr id="6" name="Text 2"/>
          <p:cNvSpPr/>
          <p:nvPr/>
        </p:nvSpPr>
        <p:spPr>
          <a:xfrm>
            <a:off x="1451491" y="6060400"/>
            <a:ext cx="11727299" cy="118514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Switching to Frequency Domain analysis, specifically </a:t>
            </a:r>
            <a:pPr algn="l" indent="0" marL="0">
              <a:lnSpc>
                <a:spcPts val="3100"/>
              </a:lnSpc>
              <a:buNone/>
            </a:pPr>
            <a:r>
              <a:rPr lang="en-US" sz="1900" b="1" dirty="0">
                <a:solidFill>
                  <a:srgbClr val="272525"/>
                </a:solidFill>
                <a:latin typeface="Inter" pitchFamily="34" charset="0"/>
                <a:ea typeface="Inter" pitchFamily="34" charset="-122"/>
                <a:cs typeface="Inter" pitchFamily="34" charset="-120"/>
              </a:rPr>
              <a:t>Welch's</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method, provided a breakthrough. This technique focuses on identifying dominant, repeating patterns across the entire signal rather than isolated spikes.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2646759" y="243840"/>
            <a:ext cx="9336762" cy="7814548"/>
          </a:xfrm>
          <a:prstGeom prst="roundRect">
            <a:avLst>
              <a:gd name="adj" fmla="val 1578"/>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2646759" y="243840"/>
            <a:ext cx="9336762" cy="2141458"/>
          </a:xfrm>
          <a:prstGeom prst="rect">
            <a:avLst/>
          </a:prstGeom>
        </p:spPr>
      </p:pic>
      <p:pic>
        <p:nvPicPr>
          <p:cNvPr id="4" name="Image 1" descr="preencoded.png">    </p:cNvPr>
          <p:cNvPicPr>
            <a:picLocks noChangeAspect="1"/>
          </p:cNvPicPr>
          <p:nvPr/>
        </p:nvPicPr>
        <p:blipFill>
          <a:blip r:embed="rId2"/>
          <a:stretch>
            <a:fillRect/>
          </a:stretch>
        </p:blipFill>
        <p:spPr>
          <a:xfrm>
            <a:off x="4357688" y="457914"/>
            <a:ext cx="5914906" cy="1713309"/>
          </a:xfrm>
          <a:prstGeom prst="rect">
            <a:avLst/>
          </a:prstGeom>
        </p:spPr>
      </p:pic>
      <p:sp>
        <p:nvSpPr>
          <p:cNvPr id="5" name="Text 1"/>
          <p:cNvSpPr/>
          <p:nvPr/>
        </p:nvSpPr>
        <p:spPr>
          <a:xfrm>
            <a:off x="3246358" y="2856309"/>
            <a:ext cx="8137565" cy="1124188"/>
          </a:xfrm>
          <a:prstGeom prst="rect">
            <a:avLst/>
          </a:prstGeom>
          <a:noFill/>
          <a:ln/>
        </p:spPr>
        <p:txBody>
          <a:bodyPr wrap="square" lIns="0" tIns="0" rIns="0" bIns="0" rtlCol="0" anchor="t"/>
          <a:lstStyle/>
          <a:p>
            <a:pPr algn="l" indent="0" marL="0">
              <a:lnSpc>
                <a:spcPts val="4400"/>
              </a:lnSpc>
              <a:buNone/>
            </a:pPr>
            <a:r>
              <a:rPr lang="en-US" sz="3500" b="1" dirty="0">
                <a:solidFill>
                  <a:srgbClr val="000000"/>
                </a:solidFill>
                <a:latin typeface="Petrona Bold" pitchFamily="34" charset="0"/>
                <a:ea typeface="Petrona Bold" pitchFamily="34" charset="-122"/>
                <a:cs typeface="Petrona Bold" pitchFamily="34" charset="-120"/>
              </a:rPr>
              <a:t>Proof of Robustness: Controlled Breathing Experiments</a:t>
            </a:r>
            <a:endParaRPr lang="en-US" sz="3500" dirty="0"/>
          </a:p>
        </p:txBody>
      </p:sp>
      <p:sp>
        <p:nvSpPr>
          <p:cNvPr id="6" name="Text 2"/>
          <p:cNvSpPr/>
          <p:nvPr/>
        </p:nvSpPr>
        <p:spPr>
          <a:xfrm>
            <a:off x="3246358" y="4237434"/>
            <a:ext cx="8137565" cy="548164"/>
          </a:xfrm>
          <a:prstGeom prst="rect">
            <a:avLst/>
          </a:prstGeom>
          <a:noFill/>
          <a:ln/>
        </p:spPr>
        <p:txBody>
          <a:bodyPr wrap="squar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To prove this wasn't a fluke, I compared my 'Fast Breathing' (2s) experiment against my 'Slow Breathing' (8s) experiment.</a:t>
            </a:r>
            <a:endParaRPr lang="en-US" sz="1300" dirty="0"/>
          </a:p>
        </p:txBody>
      </p:sp>
      <p:sp>
        <p:nvSpPr>
          <p:cNvPr id="7" name="Shape 3"/>
          <p:cNvSpPr/>
          <p:nvPr/>
        </p:nvSpPr>
        <p:spPr>
          <a:xfrm>
            <a:off x="3246358" y="4978241"/>
            <a:ext cx="3983117" cy="1868329"/>
          </a:xfrm>
          <a:prstGeom prst="roundRect">
            <a:avLst>
              <a:gd name="adj" fmla="val 5873"/>
            </a:avLst>
          </a:prstGeom>
          <a:solidFill>
            <a:srgbClr val="FFFFFF">
              <a:alpha val="95000"/>
            </a:srgbClr>
          </a:solidFill>
          <a:ln w="22860">
            <a:solidFill>
              <a:srgbClr val="4399C0"/>
            </a:solidFill>
            <a:prstDash val="solid"/>
          </a:ln>
        </p:spPr>
      </p:sp>
      <p:sp>
        <p:nvSpPr>
          <p:cNvPr id="8" name="Shape 4"/>
          <p:cNvSpPr/>
          <p:nvPr/>
        </p:nvSpPr>
        <p:spPr>
          <a:xfrm>
            <a:off x="3223498" y="4978241"/>
            <a:ext cx="91440" cy="1868329"/>
          </a:xfrm>
          <a:prstGeom prst="roundRect">
            <a:avLst>
              <a:gd name="adj" fmla="val 78689"/>
            </a:avLst>
          </a:prstGeom>
          <a:solidFill>
            <a:srgbClr val="4399C0"/>
          </a:solidFill>
          <a:ln/>
        </p:spPr>
      </p:sp>
      <p:sp>
        <p:nvSpPr>
          <p:cNvPr id="9" name="Text 5"/>
          <p:cNvSpPr/>
          <p:nvPr/>
        </p:nvSpPr>
        <p:spPr>
          <a:xfrm>
            <a:off x="3509010" y="5172313"/>
            <a:ext cx="2564487" cy="28110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Slow Breathing (8s cycle)</a:t>
            </a:r>
            <a:endParaRPr lang="en-US" sz="1750" dirty="0"/>
          </a:p>
        </p:txBody>
      </p:sp>
      <p:sp>
        <p:nvSpPr>
          <p:cNvPr id="10" name="Text 6"/>
          <p:cNvSpPr/>
          <p:nvPr/>
        </p:nvSpPr>
        <p:spPr>
          <a:xfrm>
            <a:off x="3509010" y="5556171"/>
            <a:ext cx="3526393" cy="1096328"/>
          </a:xfrm>
          <a:prstGeom prst="rect">
            <a:avLst/>
          </a:prstGeom>
          <a:noFill/>
          <a:ln/>
        </p:spPr>
        <p:txBody>
          <a:bodyPr wrap="squar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The </a:t>
            </a:r>
            <a:pPr algn="l" indent="0" marL="0">
              <a:lnSpc>
                <a:spcPts val="2150"/>
              </a:lnSpc>
              <a:buNone/>
            </a:pPr>
            <a:r>
              <a:rPr lang="en-US" sz="1300" dirty="0">
                <a:solidFill>
                  <a:srgbClr val="4399C0"/>
                </a:solidFill>
                <a:latin typeface="Inter" pitchFamily="34" charset="0"/>
                <a:ea typeface="Inter" pitchFamily="34" charset="-122"/>
                <a:cs typeface="Inter" pitchFamily="34" charset="-120"/>
              </a:rPr>
              <a:t>blue line</a:t>
            </a:r>
            <a:pPr algn="l" indent="0" marL="0">
              <a:lnSpc>
                <a:spcPts val="2150"/>
              </a:lnSpc>
              <a:buNone/>
            </a:pPr>
            <a:r>
              <a:rPr lang="en-US" sz="1300" dirty="0">
                <a:solidFill>
                  <a:srgbClr val="272525"/>
                </a:solidFill>
                <a:latin typeface="Inter" pitchFamily="34" charset="0"/>
                <a:ea typeface="Inter" pitchFamily="34" charset="-122"/>
                <a:cs typeface="Inter" pitchFamily="34" charset="-120"/>
              </a:rPr>
              <a:t> clearly shows a peak at approximately </a:t>
            </a:r>
            <a:pPr algn="l" indent="0" marL="0">
              <a:lnSpc>
                <a:spcPts val="2150"/>
              </a:lnSpc>
              <a:buNone/>
            </a:pPr>
            <a:r>
              <a:rPr lang="en-US" sz="1300" b="1" dirty="0">
                <a:solidFill>
                  <a:srgbClr val="272525"/>
                </a:solidFill>
                <a:latin typeface="Inter" pitchFamily="34" charset="0"/>
                <a:ea typeface="Inter" pitchFamily="34" charset="-122"/>
                <a:cs typeface="Inter" pitchFamily="34" charset="-120"/>
              </a:rPr>
              <a:t>0.125 Hz</a:t>
            </a:r>
            <a:pPr algn="l" indent="0" marL="0">
              <a:lnSpc>
                <a:spcPts val="2150"/>
              </a:lnSpc>
              <a:buNone/>
            </a:pPr>
            <a:r>
              <a:rPr lang="en-US" sz="1300" dirty="0">
                <a:solidFill>
                  <a:srgbClr val="272525"/>
                </a:solidFill>
                <a:latin typeface="Inter" pitchFamily="34" charset="0"/>
                <a:ea typeface="Inter" pitchFamily="34" charset="-122"/>
                <a:cs typeface="Inter" pitchFamily="34" charset="-120"/>
              </a:rPr>
              <a:t>, corresponding precisely to the 8-second breathing cycle (1/8 Hz).</a:t>
            </a:r>
            <a:endParaRPr lang="en-US" sz="1300" dirty="0"/>
          </a:p>
        </p:txBody>
      </p:sp>
      <p:sp>
        <p:nvSpPr>
          <p:cNvPr id="11" name="Shape 7"/>
          <p:cNvSpPr/>
          <p:nvPr/>
        </p:nvSpPr>
        <p:spPr>
          <a:xfrm>
            <a:off x="7400687" y="4978241"/>
            <a:ext cx="3983236" cy="1868329"/>
          </a:xfrm>
          <a:prstGeom prst="roundRect">
            <a:avLst>
              <a:gd name="adj" fmla="val 5873"/>
            </a:avLst>
          </a:prstGeom>
          <a:solidFill>
            <a:srgbClr val="FFFFFF">
              <a:alpha val="95000"/>
            </a:srgbClr>
          </a:solidFill>
          <a:ln w="22860">
            <a:solidFill>
              <a:srgbClr val="98ACC3"/>
            </a:solidFill>
            <a:prstDash val="solid"/>
          </a:ln>
        </p:spPr>
      </p:sp>
      <p:sp>
        <p:nvSpPr>
          <p:cNvPr id="12" name="Shape 8"/>
          <p:cNvSpPr/>
          <p:nvPr/>
        </p:nvSpPr>
        <p:spPr>
          <a:xfrm>
            <a:off x="7377827" y="4978241"/>
            <a:ext cx="91440" cy="1868329"/>
          </a:xfrm>
          <a:prstGeom prst="roundRect">
            <a:avLst>
              <a:gd name="adj" fmla="val 78689"/>
            </a:avLst>
          </a:prstGeom>
          <a:solidFill>
            <a:srgbClr val="98ACC3"/>
          </a:solidFill>
          <a:ln/>
        </p:spPr>
      </p:sp>
      <p:sp>
        <p:nvSpPr>
          <p:cNvPr id="13" name="Text 9"/>
          <p:cNvSpPr/>
          <p:nvPr/>
        </p:nvSpPr>
        <p:spPr>
          <a:xfrm>
            <a:off x="7663339" y="5172313"/>
            <a:ext cx="2499003" cy="28110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Fast Breathing (2s cycle)</a:t>
            </a:r>
            <a:endParaRPr lang="en-US" sz="1750" dirty="0"/>
          </a:p>
        </p:txBody>
      </p:sp>
      <p:sp>
        <p:nvSpPr>
          <p:cNvPr id="14" name="Text 10"/>
          <p:cNvSpPr/>
          <p:nvPr/>
        </p:nvSpPr>
        <p:spPr>
          <a:xfrm>
            <a:off x="7663339" y="5556171"/>
            <a:ext cx="3526512" cy="822246"/>
          </a:xfrm>
          <a:prstGeom prst="rect">
            <a:avLst/>
          </a:prstGeom>
          <a:noFill/>
          <a:ln/>
        </p:spPr>
        <p:txBody>
          <a:bodyPr wrap="squar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The </a:t>
            </a:r>
            <a:pPr algn="l" indent="0" marL="0">
              <a:lnSpc>
                <a:spcPts val="2150"/>
              </a:lnSpc>
              <a:buNone/>
            </a:pPr>
            <a:r>
              <a:rPr lang="en-US" sz="1300" dirty="0">
                <a:solidFill>
                  <a:srgbClr val="98ACC3"/>
                </a:solidFill>
                <a:latin typeface="Inter" pitchFamily="34" charset="0"/>
                <a:ea typeface="Inter" pitchFamily="34" charset="-122"/>
                <a:cs typeface="Inter" pitchFamily="34" charset="-120"/>
              </a:rPr>
              <a:t>grey line</a:t>
            </a:r>
            <a:pPr algn="l" indent="0" marL="0">
              <a:lnSpc>
                <a:spcPts val="2150"/>
              </a:lnSpc>
              <a:buNone/>
            </a:pPr>
            <a:r>
              <a:rPr lang="en-US" sz="1300" dirty="0">
                <a:solidFill>
                  <a:srgbClr val="272525"/>
                </a:solidFill>
                <a:latin typeface="Inter" pitchFamily="34" charset="0"/>
                <a:ea typeface="Inter" pitchFamily="34" charset="-122"/>
                <a:cs typeface="Inter" pitchFamily="34" charset="-120"/>
              </a:rPr>
              <a:t> demonstrates a distinct peak at </a:t>
            </a:r>
            <a:pPr algn="l" indent="0" marL="0">
              <a:lnSpc>
                <a:spcPts val="2150"/>
              </a:lnSpc>
              <a:buNone/>
            </a:pPr>
            <a:r>
              <a:rPr lang="en-US" sz="1300" b="1" dirty="0">
                <a:solidFill>
                  <a:srgbClr val="272525"/>
                </a:solidFill>
                <a:latin typeface="Inter" pitchFamily="34" charset="0"/>
                <a:ea typeface="Inter" pitchFamily="34" charset="-122"/>
                <a:cs typeface="Inter" pitchFamily="34" charset="-120"/>
              </a:rPr>
              <a:t>0.5 Hz</a:t>
            </a:r>
            <a:pPr algn="l" indent="0" marL="0">
              <a:lnSpc>
                <a:spcPts val="2150"/>
              </a:lnSpc>
              <a:buNone/>
            </a:pPr>
            <a:r>
              <a:rPr lang="en-US" sz="1300" dirty="0">
                <a:solidFill>
                  <a:srgbClr val="272525"/>
                </a:solidFill>
                <a:latin typeface="Inter" pitchFamily="34" charset="0"/>
                <a:ea typeface="Inter" pitchFamily="34" charset="-122"/>
                <a:cs typeface="Inter" pitchFamily="34" charset="-120"/>
              </a:rPr>
              <a:t>, aligning perfectly with the 2-second breathing cycle (1/2 Hz).</a:t>
            </a:r>
            <a:endParaRPr lang="en-US" sz="1300" dirty="0"/>
          </a:p>
        </p:txBody>
      </p:sp>
      <p:sp>
        <p:nvSpPr>
          <p:cNvPr id="15" name="Text 11"/>
          <p:cNvSpPr/>
          <p:nvPr/>
        </p:nvSpPr>
        <p:spPr>
          <a:xfrm>
            <a:off x="3246358" y="7039213"/>
            <a:ext cx="8137565" cy="548164"/>
          </a:xfrm>
          <a:prstGeom prst="rect">
            <a:avLst/>
          </a:prstGeom>
          <a:noFill/>
          <a:ln/>
        </p:spPr>
        <p:txBody>
          <a:bodyPr wrap="squar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The </a:t>
            </a:r>
            <a:pPr algn="l" indent="0" marL="0">
              <a:lnSpc>
                <a:spcPts val="2150"/>
              </a:lnSpc>
              <a:buNone/>
            </a:pPr>
            <a:r>
              <a:rPr lang="en-US" sz="1300" b="1" dirty="0">
                <a:solidFill>
                  <a:srgbClr val="272525"/>
                </a:solidFill>
                <a:latin typeface="Inter" pitchFamily="34" charset="0"/>
                <a:ea typeface="Inter" pitchFamily="34" charset="-122"/>
                <a:cs typeface="Inter" pitchFamily="34" charset="-120"/>
              </a:rPr>
              <a:t>precise alignment</a:t>
            </a:r>
            <a:pPr algn="l" indent="0" marL="0">
              <a:lnSpc>
                <a:spcPts val="2150"/>
              </a:lnSpc>
              <a:buNone/>
            </a:pPr>
            <a:r>
              <a:rPr lang="en-US" sz="1300" dirty="0">
                <a:solidFill>
                  <a:srgbClr val="272525"/>
                </a:solidFill>
                <a:latin typeface="Inter" pitchFamily="34" charset="0"/>
                <a:ea typeface="Inter" pitchFamily="34" charset="-122"/>
                <a:cs typeface="Inter" pitchFamily="34" charset="-120"/>
              </a:rPr>
              <a:t> of these peaks with the expected frequencies proves that the algorithm accurately and reliably fulfils its purpose.</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587454" y="412433"/>
            <a:ext cx="13455372" cy="7404735"/>
          </a:xfrm>
          <a:prstGeom prst="roundRect">
            <a:avLst>
              <a:gd name="adj" fmla="val 2401"/>
            </a:avLst>
          </a:prstGeom>
          <a:solidFill>
            <a:srgbClr val="FFFFFF">
              <a:alpha val="95000"/>
            </a:srgbClr>
          </a:solidFill>
          <a:ln w="1524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587454" y="412433"/>
            <a:ext cx="6727627" cy="7404735"/>
          </a:xfrm>
          <a:prstGeom prst="rect">
            <a:avLst/>
          </a:prstGeom>
        </p:spPr>
      </p:pic>
      <p:pic>
        <p:nvPicPr>
          <p:cNvPr id="4" name="Image 1" descr="preencoded.png">    </p:cNvPr>
          <p:cNvPicPr>
            <a:picLocks noChangeAspect="1"/>
          </p:cNvPicPr>
          <p:nvPr/>
        </p:nvPicPr>
        <p:blipFill>
          <a:blip r:embed="rId2"/>
          <a:stretch>
            <a:fillRect/>
          </a:stretch>
        </p:blipFill>
        <p:spPr>
          <a:xfrm>
            <a:off x="1413748" y="1954530"/>
            <a:ext cx="5074920" cy="4320540"/>
          </a:xfrm>
          <a:prstGeom prst="rect">
            <a:avLst/>
          </a:prstGeom>
        </p:spPr>
      </p:pic>
      <p:sp>
        <p:nvSpPr>
          <p:cNvPr id="5" name="Text 1"/>
          <p:cNvSpPr/>
          <p:nvPr/>
        </p:nvSpPr>
        <p:spPr>
          <a:xfrm>
            <a:off x="8179118" y="1091327"/>
            <a:ext cx="4999553" cy="2429947"/>
          </a:xfrm>
          <a:prstGeom prst="rect">
            <a:avLst/>
          </a:prstGeom>
          <a:noFill/>
          <a:ln/>
        </p:spPr>
        <p:txBody>
          <a:bodyPr wrap="square" lIns="0" tIns="0" rIns="0" bIns="0" rtlCol="0" anchor="t"/>
          <a:lstStyle/>
          <a:p>
            <a:pPr algn="l"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Visualising Stability: The Spectrogram</a:t>
            </a:r>
            <a:endParaRPr lang="en-US" sz="5100" dirty="0"/>
          </a:p>
        </p:txBody>
      </p:sp>
      <p:sp>
        <p:nvSpPr>
          <p:cNvPr id="6" name="Text 2"/>
          <p:cNvSpPr/>
          <p:nvPr/>
        </p:nvSpPr>
        <p:spPr>
          <a:xfrm>
            <a:off x="8179118" y="3891558"/>
            <a:ext cx="4999553" cy="1580198"/>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Unbroken Horizontal Line:</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The spectrogram displays a consistent, continuous high-energy band across the entire 2-minute recording.</a:t>
            </a:r>
            <a:endParaRPr lang="en-US" sz="1900" dirty="0"/>
          </a:p>
        </p:txBody>
      </p:sp>
      <p:sp>
        <p:nvSpPr>
          <p:cNvPr id="7" name="Text 3"/>
          <p:cNvSpPr/>
          <p:nvPr/>
        </p:nvSpPr>
        <p:spPr>
          <a:xfrm>
            <a:off x="8179118" y="5558076"/>
            <a:ext cx="4999553" cy="1580198"/>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Experimental Control:</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This visually confirms that the breathing rate </a:t>
            </a:r>
            <a:pPr algn="l" indent="0" marL="0">
              <a:lnSpc>
                <a:spcPts val="3100"/>
              </a:lnSpc>
              <a:buNone/>
            </a:pPr>
            <a:r>
              <a:rPr lang="en-US" sz="1900" b="1" dirty="0">
                <a:solidFill>
                  <a:srgbClr val="272525"/>
                </a:solidFill>
                <a:latin typeface="Inter" pitchFamily="34" charset="0"/>
                <a:ea typeface="Inter" pitchFamily="34" charset="-122"/>
                <a:cs typeface="Inter" pitchFamily="34" charset="-120"/>
              </a:rPr>
              <a:t>did not drift or fluctuate</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validating the quality of the controlled experiment.</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2025-11-22T11:54:18Z</dcterms:created>
  <dcterms:modified xsi:type="dcterms:W3CDTF">2025-11-22T11:54:18Z</dcterms:modified>
</cp:coreProperties>
</file>